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8" r:id="rId3"/>
    <p:sldId id="259" r:id="rId4"/>
    <p:sldId id="260" r:id="rId5"/>
    <p:sldId id="262" r:id="rId6"/>
    <p:sldId id="263" r:id="rId7"/>
    <p:sldId id="265" r:id="rId8"/>
    <p:sldId id="266" r:id="rId9"/>
    <p:sldId id="267" r:id="rId10"/>
    <p:sldId id="268" r:id="rId11"/>
    <p:sldId id="269" r:id="rId12"/>
    <p:sldId id="271" r:id="rId13"/>
    <p:sldId id="272" r:id="rId14"/>
    <p:sldId id="273" r:id="rId15"/>
    <p:sldId id="274" r:id="rId16"/>
    <p:sldId id="276" r:id="rId17"/>
    <p:sldId id="277" r:id="rId18"/>
    <p:sldId id="278" r:id="rId19"/>
    <p:sldId id="279" r:id="rId20"/>
    <p:sldId id="281" r:id="rId21"/>
    <p:sldId id="282" r:id="rId22"/>
    <p:sldId id="286" r:id="rId23"/>
    <p:sldId id="287" r:id="rId24"/>
    <p:sldId id="288" r:id="rId25"/>
    <p:sldId id="289" r:id="rId26"/>
    <p:sldId id="284" r:id="rId27"/>
    <p:sldId id="285" r:id="rId28"/>
    <p:sldId id="291" r:id="rId29"/>
    <p:sldId id="292" r:id="rId30"/>
    <p:sldId id="293" r:id="rId3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801" autoAdjust="0"/>
    <p:restoredTop sz="95196" autoAdjust="0"/>
  </p:normalViewPr>
  <p:slideViewPr>
    <p:cSldViewPr snapToGrid="0" snapToObjects="1">
      <p:cViewPr varScale="1">
        <p:scale>
          <a:sx n="71" d="100"/>
          <a:sy n="71" d="100"/>
        </p:scale>
        <p:origin x="37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4410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1290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2026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8342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3376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4015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406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2335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5803235" y="1587341"/>
            <a:ext cx="8084888" cy="19304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GB" sz="5249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Revolutionize finance: Expense Sharing App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5712311" y="5253396"/>
            <a:ext cx="8084889" cy="14701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34"/>
              </a:lnSpc>
              <a:buNone/>
            </a:pPr>
            <a:r>
              <a:rPr lang="en-GB" sz="2187" b="1" dirty="0">
                <a:solidFill>
                  <a:srgbClr val="FCEC9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Transform finance with our Expense App. Forget spreadsheets, effortlessly split expenses with loved ones. Simple, efficient, no Excel needed!</a:t>
            </a:r>
            <a:r>
              <a:rPr lang="en-US" sz="2187" b="1" dirty="0">
                <a:solidFill>
                  <a:srgbClr val="FCEC9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  <a:endParaRPr lang="en-US" sz="2187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190042"/>
            <a:ext cx="65760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Microphones (Optional)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328755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If voice recognition is a preferred input method, users may need devices with built-in microphones or external microphones.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19004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GPS (Optional)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328755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For accurate location tracking and expense categorization, devices with GPS capabilities can enhance the user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020497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Authentication and Registration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485358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Allows users to create accounts, log in securely, and manage their profiles.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367683"/>
            <a:ext cx="52882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Voice Recognition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Enables voice-activated expense entry for a hands-free user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367683"/>
            <a:ext cx="67970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Geo-Limit Enforcement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Sets geographical spending limits and monitors expenses within specified areas.</a:t>
            </a:r>
            <a:endParaRPr lang="en-US" sz="17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367683"/>
            <a:ext cx="51358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Expense Tracking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Records and categorizes expenses, providing insights into spending habits.</a:t>
            </a:r>
            <a:endParaRPr lang="en-US" sz="17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36768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Notifications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Sends alerts for limit exceedances and provides budget suggestions</a:t>
            </a:r>
            <a:endParaRPr lang="en-US" sz="17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065026"/>
            <a:ext cx="74295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Profile Management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20374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Allows users to customize their profiles and preferences.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037993" y="480905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367683"/>
            <a:ext cx="61188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Reports and Outputs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Generates reports and summaries of user expenses and financial trends.</a:t>
            </a:r>
            <a:endParaRPr lang="en-US" sz="175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36768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Admin Panel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Provides administrative tools for managing user data and system settings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2398955" y="1249679"/>
            <a:ext cx="5550946" cy="21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5400" b="1" i="1" dirty="0">
              <a:solidFill>
                <a:srgbClr val="FFA44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734"/>
              </a:lnSpc>
              <a:buNone/>
            </a:pPr>
            <a:r>
              <a:rPr lang="en-US" sz="5400" b="1" i="1" dirty="0">
                <a:solidFill>
                  <a:srgbClr val="FFA4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	Presenter</a:t>
            </a:r>
            <a:endParaRPr lang="en-US" sz="2187" dirty="0"/>
          </a:p>
        </p:txBody>
      </p:sp>
      <p:sp>
        <p:nvSpPr>
          <p:cNvPr id="5" name="Text 2"/>
          <p:cNvSpPr/>
          <p:nvPr/>
        </p:nvSpPr>
        <p:spPr>
          <a:xfrm>
            <a:off x="2037993" y="3022899"/>
            <a:ext cx="5911908" cy="1272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5400" b="1" i="1" dirty="0">
              <a:solidFill>
                <a:srgbClr val="FFA44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734"/>
              </a:lnSpc>
              <a:buNone/>
            </a:pPr>
            <a:r>
              <a:rPr lang="en-US" sz="5400" b="1" i="1" dirty="0">
                <a:solidFill>
                  <a:srgbClr val="FFA4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Anmol Goyal</a:t>
            </a:r>
            <a:endParaRPr lang="en-US" sz="5400" dirty="0"/>
          </a:p>
        </p:txBody>
      </p:sp>
      <p:sp>
        <p:nvSpPr>
          <p:cNvPr id="6" name="Text 3"/>
          <p:cNvSpPr/>
          <p:nvPr/>
        </p:nvSpPr>
        <p:spPr>
          <a:xfrm>
            <a:off x="591670" y="4642365"/>
            <a:ext cx="13296451" cy="27373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buNone/>
            </a:pPr>
            <a:r>
              <a:rPr lang="en-US" sz="48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As the lead developer and project  manager, Anmol played a pivotal role in building this app from the ground up</a:t>
            </a:r>
            <a:r>
              <a:rPr lang="en-US" sz="218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.</a:t>
            </a:r>
            <a:endParaRPr lang="en-US" sz="2187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2479238"/>
            <a:ext cx="46939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Expense Reports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3617952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Gain Insights: Our Expense Report feature offers valuable insights into your spending habits.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406217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Informed Decisions: It empowers you to make informed financial decisions.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50639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Simplified Tracking: Easily track and categorize your expenses for a clearer financial picture.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950619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Budget Management: Set and manage budgets efficiently with detailed expense breakdowns.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39484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Financial Advisor: Let the Expense Report guide you towards financial wellness.</a:t>
            </a:r>
            <a:endParaRPr lang="en-US" sz="175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52626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212383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Analytics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3262551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Data-Driven Insights: Analytics is the backbone of our Expense Sharing App, offering data-driven insights into your financial activities.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406217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Smart Decision-Making: It enables you to make smarter financial decisions based on real-time data.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50639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Visualize Trends: Interactive charts and graphs help you visualize spending trends over time.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950619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Predictive Analysis: Gain access to predictive analysis to anticipate future expenses and plan accordingly.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75024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Empowering Users: Our analytics feature empowers users to take control of their finances with precision.</a:t>
            </a:r>
            <a:endParaRPr lang="en-US" sz="175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1226372" y="333487"/>
            <a:ext cx="12032428" cy="1955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 ENTITY RELATIONSHIP DIAGRAM</a:t>
            </a:r>
          </a:p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(APP OPENING PROCEDURE)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3262551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406217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800100" lvl="1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506396"/>
            <a:ext cx="10199013" cy="22601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950619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171700" lvl="4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75024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1243CD9-98D2-1C89-2B41-B460D49082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2378107"/>
            <a:ext cx="11887200" cy="514502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29351015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1226372" y="430306"/>
            <a:ext cx="11366035" cy="23879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 ENTITY RELATIONSHIP DIAGRAM</a:t>
            </a:r>
          </a:p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(Category Expense)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3262551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406217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800100" lvl="1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506396"/>
            <a:ext cx="10199013" cy="22601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950619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171700" lvl="4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75024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8F74479-64D7-D985-3FD6-393CED21F9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345167"/>
            <a:ext cx="10795880" cy="5647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5347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1226372" y="430306"/>
            <a:ext cx="11366035" cy="23879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 DATA FLOW DIAGRAM</a:t>
            </a:r>
          </a:p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(User Registration)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3262551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406217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800100" lvl="1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506396"/>
            <a:ext cx="10199013" cy="22601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950619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171700" lvl="4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75024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BBD214A-2277-CE4F-2595-C00D956713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223254"/>
            <a:ext cx="11270346" cy="528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1355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1226372" y="430306"/>
            <a:ext cx="11366035" cy="23879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 USE CASE DIAGRAM</a:t>
            </a:r>
          </a:p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(USERNAME IS VALID?)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3262551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406217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800100" lvl="1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506396"/>
            <a:ext cx="10199013" cy="22601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950619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171700" lvl="4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75024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B6CED0F-C0E1-3092-8BA4-FBCB34FC0E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6616" y="2532615"/>
            <a:ext cx="6917168" cy="5322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5113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2025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733675" y="531019"/>
            <a:ext cx="6004560" cy="6028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47"/>
              </a:lnSpc>
              <a:buNone/>
            </a:pPr>
            <a:r>
              <a:rPr lang="en-US" sz="379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How to Serve the Society</a:t>
            </a:r>
            <a:endParaRPr lang="en-US" sz="3797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3675" y="1519595"/>
            <a:ext cx="2861429" cy="286142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733675" y="4622125"/>
            <a:ext cx="2491740" cy="3615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48"/>
              </a:lnSpc>
              <a:buNone/>
            </a:pPr>
            <a:r>
              <a:rPr lang="en-US" sz="2278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Financial Literacy</a:t>
            </a:r>
            <a:endParaRPr lang="en-US" sz="2278" dirty="0"/>
          </a:p>
        </p:txBody>
      </p:sp>
      <p:sp>
        <p:nvSpPr>
          <p:cNvPr id="7" name="Text 3"/>
          <p:cNvSpPr/>
          <p:nvPr/>
        </p:nvSpPr>
        <p:spPr>
          <a:xfrm>
            <a:off x="2733675" y="5176599"/>
            <a:ext cx="2861429" cy="2160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30"/>
              </a:lnSpc>
              <a:buNone/>
            </a:pPr>
            <a:r>
              <a:rPr lang="en-US" sz="1519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simplifying expense tracking and budgeting, our app promotes financial literacy. Users become more aware of their spending habits and financial goals, leading to better financial decisions.</a:t>
            </a:r>
            <a:endParaRPr lang="en-US" sz="1519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4426" y="1519595"/>
            <a:ext cx="2861429" cy="286142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884426" y="4622125"/>
            <a:ext cx="2861429" cy="7231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48"/>
              </a:lnSpc>
              <a:buNone/>
            </a:pPr>
            <a:r>
              <a:rPr lang="en-US" sz="2278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Responsible Spending</a:t>
            </a:r>
            <a:endParaRPr lang="en-US" sz="2278" dirty="0"/>
          </a:p>
        </p:txBody>
      </p:sp>
      <p:sp>
        <p:nvSpPr>
          <p:cNvPr id="10" name="Text 5"/>
          <p:cNvSpPr/>
          <p:nvPr/>
        </p:nvSpPr>
        <p:spPr>
          <a:xfrm>
            <a:off x="5884426" y="5538192"/>
            <a:ext cx="2861429" cy="2160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30"/>
              </a:lnSpc>
              <a:buNone/>
            </a:pPr>
            <a:r>
              <a:rPr lang="en-US" sz="1519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Geo-Limit Enforcement encourages responsible spending within specific areas. This feature can help individuals avoid overspending and contribute to a more financially responsible society.</a:t>
            </a:r>
            <a:endParaRPr lang="en-US" sz="1519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35177" y="1519595"/>
            <a:ext cx="2861429" cy="286142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035177" y="4622125"/>
            <a:ext cx="2314813" cy="3615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48"/>
              </a:lnSpc>
              <a:buNone/>
            </a:pPr>
            <a:r>
              <a:rPr lang="en-US" sz="2278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Accessibility</a:t>
            </a:r>
            <a:endParaRPr lang="en-US" sz="2278" dirty="0"/>
          </a:p>
        </p:txBody>
      </p:sp>
      <p:sp>
        <p:nvSpPr>
          <p:cNvPr id="13" name="Text 7"/>
          <p:cNvSpPr/>
          <p:nvPr/>
        </p:nvSpPr>
        <p:spPr>
          <a:xfrm>
            <a:off x="9035177" y="5176599"/>
            <a:ext cx="2861429" cy="2160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30"/>
              </a:lnSpc>
              <a:buNone/>
            </a:pPr>
            <a:r>
              <a:rPr lang="en-US" sz="1519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app is designed for cross-platform compatibility, making it accessible to a wide range of users. This inclusivity ensures that more people can benefit from improved financial management.</a:t>
            </a:r>
            <a:endParaRPr lang="en-US" sz="1519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52103"/>
          </a:xfrm>
          <a:prstGeom prst="rect">
            <a:avLst/>
          </a:prstGeom>
          <a:solidFill>
            <a:srgbClr val="0D0A2C">
              <a:alpha val="75000"/>
            </a:srgbClr>
          </a:solidFill>
          <a:ln w="11906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784634" y="524470"/>
            <a:ext cx="3815120" cy="5960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94"/>
              </a:lnSpc>
              <a:buNone/>
            </a:pPr>
            <a:r>
              <a:rPr lang="en-US" sz="375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Gantt Chart</a:t>
            </a:r>
            <a:endParaRPr lang="en-US" sz="3755" dirty="0"/>
          </a:p>
        </p:txBody>
      </p:sp>
      <p:sp>
        <p:nvSpPr>
          <p:cNvPr id="5" name="Shape 2"/>
          <p:cNvSpPr/>
          <p:nvPr/>
        </p:nvSpPr>
        <p:spPr>
          <a:xfrm>
            <a:off x="2784634" y="1501973"/>
            <a:ext cx="9061013" cy="6225659"/>
          </a:xfrm>
          <a:prstGeom prst="roundRect">
            <a:avLst>
              <a:gd name="adj" fmla="val 1379"/>
            </a:avLst>
          </a:prstGeom>
          <a:noFill/>
          <a:ln w="11906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2796540" y="1513880"/>
            <a:ext cx="9037201" cy="5492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2987397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Weeks</a:t>
            </a:r>
            <a:endParaRPr lang="en-US" sz="1502" dirty="0"/>
          </a:p>
        </p:txBody>
      </p:sp>
      <p:sp>
        <p:nvSpPr>
          <p:cNvPr id="8" name="Text 5"/>
          <p:cNvSpPr/>
          <p:nvPr/>
        </p:nvSpPr>
        <p:spPr>
          <a:xfrm>
            <a:off x="7509748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Tasks</a:t>
            </a:r>
            <a:endParaRPr lang="en-US" sz="1502" dirty="0"/>
          </a:p>
        </p:txBody>
      </p:sp>
      <p:sp>
        <p:nvSpPr>
          <p:cNvPr id="9" name="Shape 6"/>
          <p:cNvSpPr/>
          <p:nvPr/>
        </p:nvSpPr>
        <p:spPr>
          <a:xfrm>
            <a:off x="2796540" y="2063115"/>
            <a:ext cx="9037201" cy="54923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2987397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1 </a:t>
            </a:r>
            <a:endParaRPr lang="en-US" sz="1502" dirty="0"/>
          </a:p>
        </p:txBody>
      </p:sp>
      <p:sp>
        <p:nvSpPr>
          <p:cNvPr id="11" name="Text 8"/>
          <p:cNvSpPr/>
          <p:nvPr/>
        </p:nvSpPr>
        <p:spPr>
          <a:xfrm>
            <a:off x="7509748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Project Initiation</a:t>
            </a:r>
            <a:endParaRPr lang="en-US" sz="1502" dirty="0"/>
          </a:p>
        </p:txBody>
      </p:sp>
      <p:sp>
        <p:nvSpPr>
          <p:cNvPr id="12" name="Shape 9"/>
          <p:cNvSpPr/>
          <p:nvPr/>
        </p:nvSpPr>
        <p:spPr>
          <a:xfrm>
            <a:off x="2796540" y="2612350"/>
            <a:ext cx="9037201" cy="5492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2987397" y="273438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1 - Week 2</a:t>
            </a:r>
            <a:endParaRPr lang="en-US" sz="1502" dirty="0"/>
          </a:p>
        </p:txBody>
      </p:sp>
      <p:sp>
        <p:nvSpPr>
          <p:cNvPr id="14" name="Text 11"/>
          <p:cNvSpPr/>
          <p:nvPr/>
        </p:nvSpPr>
        <p:spPr>
          <a:xfrm>
            <a:off x="7509748" y="273438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Requirements Gathering</a:t>
            </a:r>
            <a:endParaRPr lang="en-US" sz="1502" dirty="0"/>
          </a:p>
        </p:txBody>
      </p:sp>
      <p:sp>
        <p:nvSpPr>
          <p:cNvPr id="15" name="Shape 12"/>
          <p:cNvSpPr/>
          <p:nvPr/>
        </p:nvSpPr>
        <p:spPr>
          <a:xfrm>
            <a:off x="2796540" y="3161586"/>
            <a:ext cx="9037201" cy="54923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2987397" y="328362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2 - Week 3</a:t>
            </a:r>
            <a:endParaRPr lang="en-US" sz="1502" dirty="0"/>
          </a:p>
        </p:txBody>
      </p:sp>
      <p:sp>
        <p:nvSpPr>
          <p:cNvPr id="17" name="Text 14"/>
          <p:cNvSpPr/>
          <p:nvPr/>
        </p:nvSpPr>
        <p:spPr>
          <a:xfrm>
            <a:off x="7509748" y="328362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System Design</a:t>
            </a:r>
            <a:endParaRPr lang="en-US" sz="1502" dirty="0"/>
          </a:p>
        </p:txBody>
      </p:sp>
      <p:sp>
        <p:nvSpPr>
          <p:cNvPr id="18" name="Shape 15"/>
          <p:cNvSpPr/>
          <p:nvPr/>
        </p:nvSpPr>
        <p:spPr>
          <a:xfrm>
            <a:off x="2796540" y="3710821"/>
            <a:ext cx="9037201" cy="5492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2987397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2 - Week 3 - Week 4</a:t>
            </a:r>
            <a:endParaRPr lang="en-US" sz="1502" dirty="0"/>
          </a:p>
        </p:txBody>
      </p:sp>
      <p:sp>
        <p:nvSpPr>
          <p:cNvPr id="20" name="Text 17"/>
          <p:cNvSpPr/>
          <p:nvPr/>
        </p:nvSpPr>
        <p:spPr>
          <a:xfrm>
            <a:off x="7509748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Frontend Development</a:t>
            </a:r>
            <a:endParaRPr lang="en-US" sz="1502" dirty="0"/>
          </a:p>
        </p:txBody>
      </p:sp>
      <p:sp>
        <p:nvSpPr>
          <p:cNvPr id="21" name="Shape 18"/>
          <p:cNvSpPr/>
          <p:nvPr/>
        </p:nvSpPr>
        <p:spPr>
          <a:xfrm>
            <a:off x="2796540" y="4260056"/>
            <a:ext cx="9037201" cy="96881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2987397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3 - Week 4 - Week 5 </a:t>
            </a:r>
            <a:endParaRPr lang="en-US" sz="1502" dirty="0"/>
          </a:p>
        </p:txBody>
      </p:sp>
      <p:sp>
        <p:nvSpPr>
          <p:cNvPr id="23" name="Text 20"/>
          <p:cNvSpPr/>
          <p:nvPr/>
        </p:nvSpPr>
        <p:spPr>
          <a:xfrm>
            <a:off x="7509748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Backend Development</a:t>
            </a:r>
            <a:endParaRPr lang="en-US" sz="1502" dirty="0"/>
          </a:p>
        </p:txBody>
      </p:sp>
      <p:sp>
        <p:nvSpPr>
          <p:cNvPr id="24" name="Text 21"/>
          <p:cNvSpPr/>
          <p:nvPr/>
        </p:nvSpPr>
        <p:spPr>
          <a:xfrm>
            <a:off x="7509748" y="4801672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Voice Recognition</a:t>
            </a:r>
            <a:endParaRPr lang="en-US" sz="1502" dirty="0"/>
          </a:p>
        </p:txBody>
      </p:sp>
      <p:sp>
        <p:nvSpPr>
          <p:cNvPr id="25" name="Shape 22"/>
          <p:cNvSpPr/>
          <p:nvPr/>
        </p:nvSpPr>
        <p:spPr>
          <a:xfrm>
            <a:off x="2796540" y="5228868"/>
            <a:ext cx="9037201" cy="96881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2987397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4 - Week 5 - Week 6 </a:t>
            </a:r>
            <a:endParaRPr lang="en-US" sz="1502" dirty="0"/>
          </a:p>
        </p:txBody>
      </p:sp>
      <p:sp>
        <p:nvSpPr>
          <p:cNvPr id="27" name="Text 24"/>
          <p:cNvSpPr/>
          <p:nvPr/>
        </p:nvSpPr>
        <p:spPr>
          <a:xfrm>
            <a:off x="7509748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Testing and QA</a:t>
            </a:r>
            <a:endParaRPr lang="en-US" sz="1502" dirty="0"/>
          </a:p>
        </p:txBody>
      </p:sp>
      <p:sp>
        <p:nvSpPr>
          <p:cNvPr id="28" name="Text 25"/>
          <p:cNvSpPr/>
          <p:nvPr/>
        </p:nvSpPr>
        <p:spPr>
          <a:xfrm>
            <a:off x="7509748" y="5770483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User Testing</a:t>
            </a:r>
            <a:endParaRPr lang="en-US" sz="1502" dirty="0"/>
          </a:p>
        </p:txBody>
      </p:sp>
      <p:sp>
        <p:nvSpPr>
          <p:cNvPr id="29" name="Shape 26"/>
          <p:cNvSpPr/>
          <p:nvPr/>
        </p:nvSpPr>
        <p:spPr>
          <a:xfrm>
            <a:off x="2796540" y="6197679"/>
            <a:ext cx="9037201" cy="54923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7"/>
          <p:cNvSpPr/>
          <p:nvPr/>
        </p:nvSpPr>
        <p:spPr>
          <a:xfrm>
            <a:off x="2987397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5 - Week 6</a:t>
            </a:r>
            <a:endParaRPr lang="en-US" sz="1502" dirty="0"/>
          </a:p>
        </p:txBody>
      </p:sp>
      <p:sp>
        <p:nvSpPr>
          <p:cNvPr id="31" name="Text 28"/>
          <p:cNvSpPr/>
          <p:nvPr/>
        </p:nvSpPr>
        <p:spPr>
          <a:xfrm>
            <a:off x="7509748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Finalizing App</a:t>
            </a:r>
            <a:endParaRPr lang="en-US" sz="1502" dirty="0"/>
          </a:p>
        </p:txBody>
      </p:sp>
      <p:sp>
        <p:nvSpPr>
          <p:cNvPr id="32" name="Shape 29"/>
          <p:cNvSpPr/>
          <p:nvPr/>
        </p:nvSpPr>
        <p:spPr>
          <a:xfrm>
            <a:off x="2796540" y="6746915"/>
            <a:ext cx="9037201" cy="96881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3" name="Text 30"/>
          <p:cNvSpPr/>
          <p:nvPr/>
        </p:nvSpPr>
        <p:spPr>
          <a:xfrm>
            <a:off x="2987397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6</a:t>
            </a:r>
            <a:endParaRPr lang="en-US" sz="1502" dirty="0"/>
          </a:p>
        </p:txBody>
      </p:sp>
      <p:sp>
        <p:nvSpPr>
          <p:cNvPr id="34" name="Text 31"/>
          <p:cNvSpPr/>
          <p:nvPr/>
        </p:nvSpPr>
        <p:spPr>
          <a:xfrm>
            <a:off x="7509748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Deployment</a:t>
            </a:r>
            <a:endParaRPr lang="en-US" sz="1502" dirty="0"/>
          </a:p>
        </p:txBody>
      </p:sp>
      <p:sp>
        <p:nvSpPr>
          <p:cNvPr id="35" name="Text 32"/>
          <p:cNvSpPr/>
          <p:nvPr/>
        </p:nvSpPr>
        <p:spPr>
          <a:xfrm>
            <a:off x="7509748" y="728853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Project Review</a:t>
            </a:r>
            <a:endParaRPr lang="en-US" sz="1502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60" y="-22503"/>
            <a:ext cx="14630400" cy="8252103"/>
          </a:xfrm>
          <a:prstGeom prst="rect">
            <a:avLst/>
          </a:prstGeom>
          <a:solidFill>
            <a:srgbClr val="0D0A2C">
              <a:alpha val="75000"/>
            </a:srgbClr>
          </a:solidFill>
          <a:ln w="11906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784634" y="524470"/>
            <a:ext cx="9457568" cy="968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94"/>
              </a:lnSpc>
              <a:buNone/>
            </a:pPr>
            <a:r>
              <a:rPr lang="en-US" sz="375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Gantt Chart</a:t>
            </a:r>
            <a:endParaRPr lang="en-US" sz="3755" dirty="0"/>
          </a:p>
        </p:txBody>
      </p:sp>
      <p:sp>
        <p:nvSpPr>
          <p:cNvPr id="5" name="Shape 2"/>
          <p:cNvSpPr/>
          <p:nvPr/>
        </p:nvSpPr>
        <p:spPr>
          <a:xfrm>
            <a:off x="2784634" y="1501973"/>
            <a:ext cx="9061013" cy="6225659"/>
          </a:xfrm>
          <a:prstGeom prst="roundRect">
            <a:avLst>
              <a:gd name="adj" fmla="val 1379"/>
            </a:avLst>
          </a:prstGeom>
          <a:noFill/>
          <a:ln w="11906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987397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8" name="Text 5"/>
          <p:cNvSpPr/>
          <p:nvPr/>
        </p:nvSpPr>
        <p:spPr>
          <a:xfrm>
            <a:off x="7509748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0" name="Text 7"/>
          <p:cNvSpPr/>
          <p:nvPr/>
        </p:nvSpPr>
        <p:spPr>
          <a:xfrm>
            <a:off x="2987397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1" name="Text 8"/>
          <p:cNvSpPr/>
          <p:nvPr/>
        </p:nvSpPr>
        <p:spPr>
          <a:xfrm>
            <a:off x="7509748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2" name="Shape 9"/>
          <p:cNvSpPr/>
          <p:nvPr/>
        </p:nvSpPr>
        <p:spPr>
          <a:xfrm>
            <a:off x="2796540" y="2612350"/>
            <a:ext cx="9037201" cy="5492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7509748" y="273438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7" name="Text 14"/>
          <p:cNvSpPr/>
          <p:nvPr/>
        </p:nvSpPr>
        <p:spPr>
          <a:xfrm>
            <a:off x="7509748" y="328362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9" name="Text 16"/>
          <p:cNvSpPr/>
          <p:nvPr/>
        </p:nvSpPr>
        <p:spPr>
          <a:xfrm>
            <a:off x="2987397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0" name="Text 17"/>
          <p:cNvSpPr/>
          <p:nvPr/>
        </p:nvSpPr>
        <p:spPr>
          <a:xfrm>
            <a:off x="7509748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1" name="Shape 18"/>
          <p:cNvSpPr/>
          <p:nvPr/>
        </p:nvSpPr>
        <p:spPr>
          <a:xfrm>
            <a:off x="2796540" y="4260056"/>
            <a:ext cx="9037201" cy="96881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2987397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</a:t>
            </a:r>
            <a:endParaRPr lang="en-US" sz="1502" dirty="0"/>
          </a:p>
        </p:txBody>
      </p:sp>
      <p:sp>
        <p:nvSpPr>
          <p:cNvPr id="23" name="Text 20"/>
          <p:cNvSpPr/>
          <p:nvPr/>
        </p:nvSpPr>
        <p:spPr>
          <a:xfrm>
            <a:off x="7509748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4" name="Text 21"/>
          <p:cNvSpPr/>
          <p:nvPr/>
        </p:nvSpPr>
        <p:spPr>
          <a:xfrm>
            <a:off x="7509748" y="4801672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6" name="Text 23"/>
          <p:cNvSpPr/>
          <p:nvPr/>
        </p:nvSpPr>
        <p:spPr>
          <a:xfrm>
            <a:off x="2987397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7" name="Text 24"/>
          <p:cNvSpPr/>
          <p:nvPr/>
        </p:nvSpPr>
        <p:spPr>
          <a:xfrm>
            <a:off x="7509748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8" name="Text 25"/>
          <p:cNvSpPr/>
          <p:nvPr/>
        </p:nvSpPr>
        <p:spPr>
          <a:xfrm>
            <a:off x="7509748" y="5770483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0" name="Text 27"/>
          <p:cNvSpPr/>
          <p:nvPr/>
        </p:nvSpPr>
        <p:spPr>
          <a:xfrm>
            <a:off x="2987397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1" name="Text 28"/>
          <p:cNvSpPr/>
          <p:nvPr/>
        </p:nvSpPr>
        <p:spPr>
          <a:xfrm>
            <a:off x="7509748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3" name="Text 30"/>
          <p:cNvSpPr/>
          <p:nvPr/>
        </p:nvSpPr>
        <p:spPr>
          <a:xfrm>
            <a:off x="2987397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4" name="Text 31"/>
          <p:cNvSpPr/>
          <p:nvPr/>
        </p:nvSpPr>
        <p:spPr>
          <a:xfrm>
            <a:off x="7509748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5" name="Text 32"/>
          <p:cNvSpPr/>
          <p:nvPr/>
        </p:nvSpPr>
        <p:spPr>
          <a:xfrm>
            <a:off x="7509748" y="728853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F323937-9F68-7901-4DC0-14ED5A8819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6528" y="1515786"/>
            <a:ext cx="10628554" cy="6189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5333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2026" y="0"/>
            <a:ext cx="14630400" cy="8252103"/>
          </a:xfrm>
          <a:prstGeom prst="rect">
            <a:avLst/>
          </a:prstGeom>
          <a:solidFill>
            <a:srgbClr val="0D0A2C">
              <a:alpha val="75000"/>
            </a:srgbClr>
          </a:solidFill>
          <a:ln w="11906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2784634" y="524470"/>
            <a:ext cx="3815120" cy="5960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94"/>
              </a:lnSpc>
              <a:buNone/>
            </a:pPr>
            <a:endParaRPr lang="en-US" sz="3755" dirty="0"/>
          </a:p>
        </p:txBody>
      </p:sp>
      <p:sp>
        <p:nvSpPr>
          <p:cNvPr id="5" name="Shape 2"/>
          <p:cNvSpPr/>
          <p:nvPr/>
        </p:nvSpPr>
        <p:spPr>
          <a:xfrm>
            <a:off x="2784634" y="1501973"/>
            <a:ext cx="9061013" cy="6225659"/>
          </a:xfrm>
          <a:prstGeom prst="roundRect">
            <a:avLst>
              <a:gd name="adj" fmla="val 1379"/>
            </a:avLst>
          </a:prstGeom>
          <a:noFill/>
          <a:ln w="11906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987397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8" name="Text 5"/>
          <p:cNvSpPr/>
          <p:nvPr/>
        </p:nvSpPr>
        <p:spPr>
          <a:xfrm>
            <a:off x="7509748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0" name="Text 7"/>
          <p:cNvSpPr/>
          <p:nvPr/>
        </p:nvSpPr>
        <p:spPr>
          <a:xfrm>
            <a:off x="2987397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1" name="Text 8"/>
          <p:cNvSpPr/>
          <p:nvPr/>
        </p:nvSpPr>
        <p:spPr>
          <a:xfrm>
            <a:off x="7509748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2" name="Shape 9"/>
          <p:cNvSpPr/>
          <p:nvPr/>
        </p:nvSpPr>
        <p:spPr>
          <a:xfrm>
            <a:off x="2796540" y="2612350"/>
            <a:ext cx="9037201" cy="509278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7509748" y="273438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7" name="Text 14"/>
          <p:cNvSpPr/>
          <p:nvPr/>
        </p:nvSpPr>
        <p:spPr>
          <a:xfrm>
            <a:off x="7509748" y="328362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9" name="Text 16"/>
          <p:cNvSpPr/>
          <p:nvPr/>
        </p:nvSpPr>
        <p:spPr>
          <a:xfrm>
            <a:off x="2987397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0" name="Text 17"/>
          <p:cNvSpPr/>
          <p:nvPr/>
        </p:nvSpPr>
        <p:spPr>
          <a:xfrm>
            <a:off x="7509748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1" name="Shape 18"/>
          <p:cNvSpPr/>
          <p:nvPr/>
        </p:nvSpPr>
        <p:spPr>
          <a:xfrm>
            <a:off x="2796540" y="2689176"/>
            <a:ext cx="8842712" cy="501595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bg1"/>
                </a:solidFill>
                <a:effectLst/>
                <a:latin typeface="Söhne"/>
              </a:rPr>
              <a:t>Developed user-friendly Expense Sharing app</a:t>
            </a:r>
            <a:endParaRPr lang="en-IN" b="0" i="0" dirty="0">
              <a:solidFill>
                <a:schemeClr val="bg1"/>
              </a:solidFill>
              <a:effectLst/>
              <a:latin typeface="Söhne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bg1"/>
                </a:solidFill>
                <a:effectLst/>
                <a:latin typeface="Söhne"/>
              </a:rPr>
              <a:t>Utilized Bootstrap, Font Awesome, and JavaScript for a responsive interface.</a:t>
            </a:r>
            <a:endParaRPr lang="en-IN" dirty="0">
              <a:solidFill>
                <a:schemeClr val="bg1"/>
              </a:solidFill>
              <a:latin typeface="Söhne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bg1"/>
                </a:solidFill>
                <a:effectLst/>
                <a:latin typeface="Söhne"/>
              </a:rPr>
              <a:t>    Followed best practices in mobile app development and user-centric design.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bg1"/>
                </a:solidFill>
                <a:effectLst/>
                <a:latin typeface="Söhne"/>
              </a:rPr>
              <a:t>    Implemented version control through Git and GitHub for organized collaboration.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bg1"/>
                </a:solidFill>
                <a:effectLst/>
                <a:latin typeface="Söhne"/>
              </a:rPr>
              <a:t>    Enriched project with insights from "Effective Mobile App Development: Strategies and   </a:t>
            </a:r>
          </a:p>
          <a:p>
            <a:pPr algn="l">
              <a:lnSpc>
                <a:spcPct val="150000"/>
              </a:lnSpc>
            </a:pPr>
            <a:r>
              <a:rPr lang="en-GB" b="0" i="0" dirty="0">
                <a:solidFill>
                  <a:schemeClr val="bg1"/>
                </a:solidFill>
                <a:effectLst/>
                <a:latin typeface="Söhne"/>
              </a:rPr>
              <a:t>      Best Practices.“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bg1"/>
                </a:solidFill>
                <a:effectLst/>
                <a:latin typeface="Söhne"/>
              </a:rPr>
              <a:t>    Leveraged W3Schools' HTML Forms guide and JavaScript MDN Web Docs for user input   </a:t>
            </a:r>
          </a:p>
          <a:p>
            <a:pPr algn="just">
              <a:lnSpc>
                <a:spcPct val="150000"/>
              </a:lnSpc>
            </a:pPr>
            <a:r>
              <a:rPr lang="en-IN" b="0" i="0" dirty="0">
                <a:solidFill>
                  <a:schemeClr val="bg1"/>
                </a:solidFill>
                <a:effectLst/>
                <a:latin typeface="Söhne"/>
              </a:rPr>
              <a:t>      and dynamic content.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bg1"/>
                </a:solidFill>
                <a:effectLst/>
                <a:latin typeface="Söhne"/>
              </a:rPr>
              <a:t>    Optimized asset delivery with Content Delivery Networks (CDNs) for Bootstrap and Font </a:t>
            </a:r>
          </a:p>
          <a:p>
            <a:pPr algn="just">
              <a:lnSpc>
                <a:spcPct val="150000"/>
              </a:lnSpc>
            </a:pPr>
            <a:r>
              <a:rPr lang="en-IN" b="0" i="0" dirty="0">
                <a:solidFill>
                  <a:schemeClr val="bg1"/>
                </a:solidFill>
                <a:effectLst/>
                <a:latin typeface="Söhne"/>
              </a:rPr>
              <a:t>      Awesome.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bg1"/>
                </a:solidFill>
                <a:effectLst/>
                <a:latin typeface="Söhne"/>
              </a:rPr>
              <a:t>    Resulted in a robust solution for collaborative financial management.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0" i="0" dirty="0">
              <a:solidFill>
                <a:schemeClr val="bg1"/>
              </a:solidFill>
              <a:effectLst/>
              <a:latin typeface="Söhne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2987397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</a:t>
            </a:r>
            <a:endParaRPr lang="en-US" sz="1502" dirty="0"/>
          </a:p>
        </p:txBody>
      </p:sp>
      <p:sp>
        <p:nvSpPr>
          <p:cNvPr id="23" name="Text 20"/>
          <p:cNvSpPr/>
          <p:nvPr/>
        </p:nvSpPr>
        <p:spPr>
          <a:xfrm>
            <a:off x="7509748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4" name="Text 21"/>
          <p:cNvSpPr/>
          <p:nvPr/>
        </p:nvSpPr>
        <p:spPr>
          <a:xfrm>
            <a:off x="7509748" y="4801672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6" name="Text 23"/>
          <p:cNvSpPr/>
          <p:nvPr/>
        </p:nvSpPr>
        <p:spPr>
          <a:xfrm>
            <a:off x="2987397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7" name="Text 24"/>
          <p:cNvSpPr/>
          <p:nvPr/>
        </p:nvSpPr>
        <p:spPr>
          <a:xfrm>
            <a:off x="7509748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8" name="Text 25"/>
          <p:cNvSpPr/>
          <p:nvPr/>
        </p:nvSpPr>
        <p:spPr>
          <a:xfrm>
            <a:off x="7509748" y="5770483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0" name="Text 27"/>
          <p:cNvSpPr/>
          <p:nvPr/>
        </p:nvSpPr>
        <p:spPr>
          <a:xfrm>
            <a:off x="2987397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1" name="Text 28"/>
          <p:cNvSpPr/>
          <p:nvPr/>
        </p:nvSpPr>
        <p:spPr>
          <a:xfrm>
            <a:off x="7509748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3" name="Text 30"/>
          <p:cNvSpPr/>
          <p:nvPr/>
        </p:nvSpPr>
        <p:spPr>
          <a:xfrm>
            <a:off x="2987397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4" name="Text 31"/>
          <p:cNvSpPr/>
          <p:nvPr/>
        </p:nvSpPr>
        <p:spPr>
          <a:xfrm>
            <a:off x="7509748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5" name="Text 32"/>
          <p:cNvSpPr/>
          <p:nvPr/>
        </p:nvSpPr>
        <p:spPr>
          <a:xfrm>
            <a:off x="7509748" y="728853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DA11B6-7F7F-D3FB-19E3-EEF645A9621C}"/>
              </a:ext>
            </a:extLst>
          </p:cNvPr>
          <p:cNvSpPr txBox="1"/>
          <p:nvPr/>
        </p:nvSpPr>
        <p:spPr>
          <a:xfrm>
            <a:off x="2784574" y="1579364"/>
            <a:ext cx="903720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13848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4167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2037992" y="1188718"/>
            <a:ext cx="7288887" cy="25886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6000" dirty="0">
                <a:solidFill>
                  <a:srgbClr val="F9D93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Supervisor</a:t>
            </a:r>
            <a:endParaRPr lang="en-US" sz="6000" dirty="0"/>
          </a:p>
        </p:txBody>
      </p:sp>
      <p:sp>
        <p:nvSpPr>
          <p:cNvPr id="5" name="Text 2"/>
          <p:cNvSpPr/>
          <p:nvPr/>
        </p:nvSpPr>
        <p:spPr>
          <a:xfrm>
            <a:off x="2037992" y="2441986"/>
            <a:ext cx="6213123" cy="28615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9D9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9D9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4400" dirty="0">
                <a:solidFill>
                  <a:srgbClr val="F9D9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Dr. Amit  Kumar</a:t>
            </a:r>
          </a:p>
          <a:p>
            <a:pPr marL="0" indent="0">
              <a:lnSpc>
                <a:spcPts val="2734"/>
              </a:lnSpc>
              <a:buNone/>
            </a:pPr>
            <a:endParaRPr lang="en-US" sz="4400" dirty="0">
              <a:solidFill>
                <a:srgbClr val="F9D9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ts val="2734"/>
              </a:lnSpc>
              <a:buNone/>
            </a:pPr>
            <a:r>
              <a:rPr lang="en-US" sz="4400" dirty="0">
                <a:solidFill>
                  <a:srgbClr val="F9D9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Assistant Professo</a:t>
            </a:r>
            <a:r>
              <a:rPr lang="en-US" sz="4400" dirty="0">
                <a:solidFill>
                  <a:srgbClr val="F9D933"/>
                </a:solidFill>
                <a:latin typeface="Montserrat" pitchFamily="34" charset="0"/>
              </a:rPr>
              <a:t>r</a:t>
            </a:r>
            <a:endParaRPr lang="en-US" sz="4400" dirty="0"/>
          </a:p>
        </p:txBody>
      </p:sp>
      <p:sp>
        <p:nvSpPr>
          <p:cNvPr id="6" name="Text 3"/>
          <p:cNvSpPr/>
          <p:nvPr/>
        </p:nvSpPr>
        <p:spPr>
          <a:xfrm>
            <a:off x="691376" y="5152913"/>
            <a:ext cx="13691598" cy="1707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buNone/>
            </a:pPr>
            <a:endParaRPr lang="en-US" sz="3600" dirty="0">
              <a:solidFill>
                <a:srgbClr val="DCD7E5"/>
              </a:solidFill>
              <a:latin typeface="Heebo" pitchFamily="34" charset="0"/>
              <a:ea typeface="Heebo" pitchFamily="34" charset="-122"/>
              <a:cs typeface="Heebo" pitchFamily="34" charset="-120"/>
            </a:endParaRPr>
          </a:p>
          <a:p>
            <a:pPr marL="0" indent="0">
              <a:buNone/>
            </a:pPr>
            <a:r>
              <a:rPr lang="en-US" sz="3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dedicated supervisor who guided and mentored us throughout </a:t>
            </a:r>
          </a:p>
          <a:p>
            <a:pPr marL="0" indent="0">
              <a:buNone/>
            </a:pPr>
            <a:endParaRPr lang="en-US" sz="3600" dirty="0">
              <a:solidFill>
                <a:srgbClr val="DCD7E5"/>
              </a:solidFill>
              <a:latin typeface="Heebo" pitchFamily="34" charset="0"/>
              <a:ea typeface="Heebo" pitchFamily="34" charset="-122"/>
              <a:cs typeface="Heebo" pitchFamily="34" charset="-120"/>
            </a:endParaRPr>
          </a:p>
          <a:p>
            <a:pPr marL="0" indent="0">
              <a:buNone/>
            </a:pPr>
            <a:r>
              <a:rPr lang="en-US" sz="3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project.</a:t>
            </a:r>
            <a:endParaRPr lang="en-US" sz="36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60" y="11965"/>
            <a:ext cx="14630400" cy="8252103"/>
          </a:xfrm>
          <a:prstGeom prst="rect">
            <a:avLst/>
          </a:prstGeom>
          <a:solidFill>
            <a:srgbClr val="0D0A2C">
              <a:alpha val="75000"/>
            </a:srgbClr>
          </a:solidFill>
          <a:ln w="11906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sz="6600" dirty="0">
              <a:solidFill>
                <a:schemeClr val="bg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2784634" y="524470"/>
            <a:ext cx="3815120" cy="5960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94"/>
              </a:lnSpc>
              <a:buNone/>
            </a:pPr>
            <a:endParaRPr lang="en-US" sz="3755" dirty="0"/>
          </a:p>
        </p:txBody>
      </p:sp>
      <p:sp>
        <p:nvSpPr>
          <p:cNvPr id="5" name="Shape 2"/>
          <p:cNvSpPr/>
          <p:nvPr/>
        </p:nvSpPr>
        <p:spPr>
          <a:xfrm>
            <a:off x="2784634" y="1501973"/>
            <a:ext cx="9061013" cy="6225659"/>
          </a:xfrm>
          <a:prstGeom prst="roundRect">
            <a:avLst>
              <a:gd name="adj" fmla="val 1379"/>
            </a:avLst>
          </a:prstGeom>
          <a:noFill/>
          <a:ln w="11906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987397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8" name="Text 5"/>
          <p:cNvSpPr/>
          <p:nvPr/>
        </p:nvSpPr>
        <p:spPr>
          <a:xfrm>
            <a:off x="7509748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0" name="Text 7"/>
          <p:cNvSpPr/>
          <p:nvPr/>
        </p:nvSpPr>
        <p:spPr>
          <a:xfrm>
            <a:off x="2987397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1" name="Text 8"/>
          <p:cNvSpPr/>
          <p:nvPr/>
        </p:nvSpPr>
        <p:spPr>
          <a:xfrm>
            <a:off x="7509748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2" name="Shape 9"/>
          <p:cNvSpPr/>
          <p:nvPr/>
        </p:nvSpPr>
        <p:spPr>
          <a:xfrm>
            <a:off x="2796540" y="2612350"/>
            <a:ext cx="9037201" cy="5492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7509748" y="273438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7" name="Text 14"/>
          <p:cNvSpPr/>
          <p:nvPr/>
        </p:nvSpPr>
        <p:spPr>
          <a:xfrm>
            <a:off x="7509748" y="328362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9" name="Text 16"/>
          <p:cNvSpPr/>
          <p:nvPr/>
        </p:nvSpPr>
        <p:spPr>
          <a:xfrm>
            <a:off x="2987397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0" name="Text 17"/>
          <p:cNvSpPr/>
          <p:nvPr/>
        </p:nvSpPr>
        <p:spPr>
          <a:xfrm>
            <a:off x="7509748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1" name="Shape 18"/>
          <p:cNvSpPr/>
          <p:nvPr/>
        </p:nvSpPr>
        <p:spPr>
          <a:xfrm>
            <a:off x="2796540" y="4260056"/>
            <a:ext cx="9037201" cy="96881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2" name="Text 19"/>
          <p:cNvSpPr/>
          <p:nvPr/>
        </p:nvSpPr>
        <p:spPr>
          <a:xfrm>
            <a:off x="2987397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</a:t>
            </a:r>
            <a:endParaRPr lang="en-US" sz="1502" dirty="0"/>
          </a:p>
        </p:txBody>
      </p:sp>
      <p:sp>
        <p:nvSpPr>
          <p:cNvPr id="23" name="Text 20"/>
          <p:cNvSpPr/>
          <p:nvPr/>
        </p:nvSpPr>
        <p:spPr>
          <a:xfrm>
            <a:off x="7509748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4" name="Text 21"/>
          <p:cNvSpPr/>
          <p:nvPr/>
        </p:nvSpPr>
        <p:spPr>
          <a:xfrm>
            <a:off x="7509748" y="4801672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6" name="Text 23"/>
          <p:cNvSpPr/>
          <p:nvPr/>
        </p:nvSpPr>
        <p:spPr>
          <a:xfrm>
            <a:off x="2987397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7" name="Text 24"/>
          <p:cNvSpPr/>
          <p:nvPr/>
        </p:nvSpPr>
        <p:spPr>
          <a:xfrm>
            <a:off x="7509748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8" name="Text 25"/>
          <p:cNvSpPr/>
          <p:nvPr/>
        </p:nvSpPr>
        <p:spPr>
          <a:xfrm>
            <a:off x="7509748" y="5770483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0" name="Text 27"/>
          <p:cNvSpPr/>
          <p:nvPr/>
        </p:nvSpPr>
        <p:spPr>
          <a:xfrm>
            <a:off x="2987397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1" name="Text 28"/>
          <p:cNvSpPr/>
          <p:nvPr/>
        </p:nvSpPr>
        <p:spPr>
          <a:xfrm>
            <a:off x="7509748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3" name="Text 30"/>
          <p:cNvSpPr/>
          <p:nvPr/>
        </p:nvSpPr>
        <p:spPr>
          <a:xfrm>
            <a:off x="2987397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4" name="Text 31"/>
          <p:cNvSpPr/>
          <p:nvPr/>
        </p:nvSpPr>
        <p:spPr>
          <a:xfrm>
            <a:off x="7509748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5" name="Text 32"/>
          <p:cNvSpPr/>
          <p:nvPr/>
        </p:nvSpPr>
        <p:spPr>
          <a:xfrm>
            <a:off x="7509748" y="728853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578B333-E408-2359-E63C-FFC3659D12BB}"/>
              </a:ext>
            </a:extLst>
          </p:cNvPr>
          <p:cNvSpPr/>
          <p:nvPr/>
        </p:nvSpPr>
        <p:spPr>
          <a:xfrm>
            <a:off x="2796540" y="1501974"/>
            <a:ext cx="9037201" cy="623762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7200" dirty="0">
                <a:solidFill>
                  <a:schemeClr val="bg1"/>
                </a:solidFill>
              </a:rPr>
              <a:t>	Thank You!</a:t>
            </a:r>
          </a:p>
          <a:p>
            <a:r>
              <a:rPr lang="en-GB" sz="4800" b="0" i="1" dirty="0">
                <a:solidFill>
                  <a:srgbClr val="374151"/>
                </a:solidFill>
                <a:effectLst/>
                <a:latin typeface="Söhne"/>
              </a:rPr>
              <a:t>Expense Enigma: Redefining Shared Finances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0887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624"/>
          </a:xfrm>
          <a:prstGeom prst="rect">
            <a:avLst/>
          </a:prstGeom>
          <a:solidFill>
            <a:srgbClr val="0D0A2C">
              <a:alpha val="75000"/>
            </a:srgbClr>
          </a:solidFill>
          <a:ln w="12144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1624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31624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658785" y="539115"/>
            <a:ext cx="3921085" cy="6126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24"/>
              </a:lnSpc>
              <a:buNone/>
            </a:pPr>
            <a:r>
              <a:rPr lang="en-US" sz="3859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Introduction</a:t>
            </a:r>
            <a:endParaRPr lang="en-US" sz="3859" dirty="0"/>
          </a:p>
        </p:txBody>
      </p:sp>
      <p:sp>
        <p:nvSpPr>
          <p:cNvPr id="7" name="Text 3"/>
          <p:cNvSpPr/>
          <p:nvPr/>
        </p:nvSpPr>
        <p:spPr>
          <a:xfrm>
            <a:off x="2658785" y="1445895"/>
            <a:ext cx="9312712" cy="6274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70"/>
              </a:lnSpc>
              <a:buNone/>
            </a:pPr>
            <a:r>
              <a:rPr lang="en-US" sz="15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Expense Sharing App is a game-changer in personal finance management. The app simplifies the process of splitting and tracking expenses with family and friends.</a:t>
            </a:r>
            <a:endParaRPr lang="en-US" sz="1544" dirty="0"/>
          </a:p>
        </p:txBody>
      </p:sp>
      <p:sp>
        <p:nvSpPr>
          <p:cNvPr id="8" name="Shape 4"/>
          <p:cNvSpPr/>
          <p:nvPr/>
        </p:nvSpPr>
        <p:spPr>
          <a:xfrm>
            <a:off x="2658785" y="2446973"/>
            <a:ext cx="441127" cy="441127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2144">
            <a:solidFill>
              <a:srgbClr val="481782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2825948" y="2483763"/>
            <a:ext cx="106680" cy="3675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5"/>
              </a:lnSpc>
              <a:buNone/>
            </a:pPr>
            <a:r>
              <a:rPr lang="en-US" sz="23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316" dirty="0"/>
          </a:p>
        </p:txBody>
      </p:sp>
      <p:sp>
        <p:nvSpPr>
          <p:cNvPr id="10" name="Text 6"/>
          <p:cNvSpPr/>
          <p:nvPr/>
        </p:nvSpPr>
        <p:spPr>
          <a:xfrm>
            <a:off x="3295888" y="2514362"/>
            <a:ext cx="2263140" cy="3062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12"/>
              </a:lnSpc>
              <a:buNone/>
            </a:pPr>
            <a:r>
              <a:rPr lang="en-US" sz="19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Effortless Splitting</a:t>
            </a:r>
            <a:endParaRPr lang="en-US" sz="1930" dirty="0"/>
          </a:p>
        </p:txBody>
      </p:sp>
      <p:sp>
        <p:nvSpPr>
          <p:cNvPr id="11" name="Text 7"/>
          <p:cNvSpPr/>
          <p:nvPr/>
        </p:nvSpPr>
        <p:spPr>
          <a:xfrm>
            <a:off x="3295888" y="3016568"/>
            <a:ext cx="2336483" cy="12549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70"/>
              </a:lnSpc>
              <a:buNone/>
            </a:pPr>
            <a:r>
              <a:rPr lang="en-US" sz="15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app allows users to easily split expenses and track who owes how much in real-time.</a:t>
            </a:r>
            <a:endParaRPr lang="en-US" sz="1544" dirty="0"/>
          </a:p>
        </p:txBody>
      </p:sp>
      <p:sp>
        <p:nvSpPr>
          <p:cNvPr id="12" name="Shape 8"/>
          <p:cNvSpPr/>
          <p:nvPr/>
        </p:nvSpPr>
        <p:spPr>
          <a:xfrm>
            <a:off x="5828348" y="2446973"/>
            <a:ext cx="441127" cy="441127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2144">
            <a:solidFill>
              <a:srgbClr val="481782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5965031" y="2483763"/>
            <a:ext cx="167640" cy="3675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5"/>
              </a:lnSpc>
              <a:buNone/>
            </a:pPr>
            <a:r>
              <a:rPr lang="en-US" sz="23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316" dirty="0"/>
          </a:p>
        </p:txBody>
      </p:sp>
      <p:sp>
        <p:nvSpPr>
          <p:cNvPr id="14" name="Text 10"/>
          <p:cNvSpPr/>
          <p:nvPr/>
        </p:nvSpPr>
        <p:spPr>
          <a:xfrm>
            <a:off x="6465451" y="2514362"/>
            <a:ext cx="2336483" cy="6124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12"/>
              </a:lnSpc>
              <a:buNone/>
            </a:pPr>
            <a:r>
              <a:rPr lang="en-US" sz="19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Personal and Group Expenses</a:t>
            </a:r>
            <a:endParaRPr lang="en-US" sz="1930" dirty="0"/>
          </a:p>
        </p:txBody>
      </p:sp>
      <p:sp>
        <p:nvSpPr>
          <p:cNvPr id="15" name="Text 11"/>
          <p:cNvSpPr/>
          <p:nvPr/>
        </p:nvSpPr>
        <p:spPr>
          <a:xfrm>
            <a:off x="6465451" y="3322796"/>
            <a:ext cx="2336483" cy="15686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70"/>
              </a:lnSpc>
              <a:buNone/>
            </a:pPr>
            <a:r>
              <a:rPr lang="en-US" sz="15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Users can create personal and group expenses, making it easy to manage shared expenses across multiple people.</a:t>
            </a:r>
            <a:endParaRPr lang="en-US" sz="1544" dirty="0"/>
          </a:p>
        </p:txBody>
      </p:sp>
      <p:sp>
        <p:nvSpPr>
          <p:cNvPr id="16" name="Shape 12"/>
          <p:cNvSpPr/>
          <p:nvPr/>
        </p:nvSpPr>
        <p:spPr>
          <a:xfrm>
            <a:off x="8997910" y="2446973"/>
            <a:ext cx="441127" cy="441127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2144">
            <a:solidFill>
              <a:srgbClr val="481782"/>
            </a:solidFill>
            <a:prstDash val="solid"/>
          </a:ln>
        </p:spPr>
      </p:sp>
      <p:sp>
        <p:nvSpPr>
          <p:cNvPr id="17" name="Text 13"/>
          <p:cNvSpPr/>
          <p:nvPr/>
        </p:nvSpPr>
        <p:spPr>
          <a:xfrm>
            <a:off x="9134594" y="2483763"/>
            <a:ext cx="167640" cy="3675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5"/>
              </a:lnSpc>
              <a:buNone/>
            </a:pPr>
            <a:r>
              <a:rPr lang="en-US" sz="23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316" dirty="0"/>
          </a:p>
        </p:txBody>
      </p:sp>
      <p:sp>
        <p:nvSpPr>
          <p:cNvPr id="18" name="Text 14"/>
          <p:cNvSpPr/>
          <p:nvPr/>
        </p:nvSpPr>
        <p:spPr>
          <a:xfrm>
            <a:off x="9635014" y="2514362"/>
            <a:ext cx="2148840" cy="3062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12"/>
              </a:lnSpc>
              <a:buNone/>
            </a:pPr>
            <a:r>
              <a:rPr lang="en-US" sz="19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Smart Budgeting</a:t>
            </a:r>
            <a:endParaRPr lang="en-US" sz="1930" dirty="0"/>
          </a:p>
        </p:txBody>
      </p:sp>
      <p:sp>
        <p:nvSpPr>
          <p:cNvPr id="19" name="Text 15"/>
          <p:cNvSpPr/>
          <p:nvPr/>
        </p:nvSpPr>
        <p:spPr>
          <a:xfrm>
            <a:off x="9635014" y="3016568"/>
            <a:ext cx="2336483" cy="15686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70"/>
              </a:lnSpc>
              <a:buNone/>
            </a:pPr>
            <a:r>
              <a:rPr lang="en-US" sz="15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app's analytics features provide clear insights into spending habits, helping users stay on top of their finances.</a:t>
            </a:r>
            <a:endParaRPr lang="en-US" sz="1544" dirty="0"/>
          </a:p>
        </p:txBody>
      </p:sp>
      <p:sp>
        <p:nvSpPr>
          <p:cNvPr id="20" name="Shape 16"/>
          <p:cNvSpPr/>
          <p:nvPr/>
        </p:nvSpPr>
        <p:spPr>
          <a:xfrm>
            <a:off x="2658785" y="5240536"/>
            <a:ext cx="441127" cy="441127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2144">
            <a:solidFill>
              <a:srgbClr val="481782"/>
            </a:solidFill>
            <a:prstDash val="solid"/>
          </a:ln>
        </p:spPr>
      </p:sp>
      <p:sp>
        <p:nvSpPr>
          <p:cNvPr id="21" name="Text 17"/>
          <p:cNvSpPr/>
          <p:nvPr/>
        </p:nvSpPr>
        <p:spPr>
          <a:xfrm>
            <a:off x="2780228" y="5277326"/>
            <a:ext cx="198120" cy="3675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5"/>
              </a:lnSpc>
              <a:buNone/>
            </a:pPr>
            <a:r>
              <a:rPr lang="en-US" sz="23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316" dirty="0"/>
          </a:p>
        </p:txBody>
      </p:sp>
      <p:sp>
        <p:nvSpPr>
          <p:cNvPr id="22" name="Text 18"/>
          <p:cNvSpPr/>
          <p:nvPr/>
        </p:nvSpPr>
        <p:spPr>
          <a:xfrm>
            <a:off x="3295888" y="5307925"/>
            <a:ext cx="3002280" cy="3062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12"/>
              </a:lnSpc>
              <a:buNone/>
            </a:pPr>
            <a:r>
              <a:rPr lang="en-US" sz="1930" b="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Geo-Limit Enforcement</a:t>
            </a:r>
            <a:endParaRPr lang="en-US" sz="1930" dirty="0"/>
          </a:p>
        </p:txBody>
      </p:sp>
      <p:sp>
        <p:nvSpPr>
          <p:cNvPr id="23" name="Text 19"/>
          <p:cNvSpPr/>
          <p:nvPr/>
        </p:nvSpPr>
        <p:spPr>
          <a:xfrm>
            <a:off x="3295888" y="5810131"/>
            <a:ext cx="3921323" cy="18823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70"/>
              </a:lnSpc>
              <a:buNone/>
            </a:pPr>
            <a:r>
              <a:rPr lang="en-US" sz="15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Geo-Limit Enforcement is a distinctive feature of our app, ensuring users stay within their budgetary boundaries by triggering alerts when expenses exceed predefined geographical limits. It's your financial safeguard on the go.</a:t>
            </a:r>
            <a:endParaRPr lang="en-US" sz="1544" dirty="0"/>
          </a:p>
        </p:txBody>
      </p:sp>
      <p:sp>
        <p:nvSpPr>
          <p:cNvPr id="24" name="Shape 20"/>
          <p:cNvSpPr/>
          <p:nvPr/>
        </p:nvSpPr>
        <p:spPr>
          <a:xfrm>
            <a:off x="7413188" y="5240536"/>
            <a:ext cx="441127" cy="441127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2144">
            <a:solidFill>
              <a:srgbClr val="481782"/>
            </a:solidFill>
            <a:prstDash val="solid"/>
          </a:ln>
        </p:spPr>
      </p:sp>
      <p:sp>
        <p:nvSpPr>
          <p:cNvPr id="25" name="Text 21"/>
          <p:cNvSpPr/>
          <p:nvPr/>
        </p:nvSpPr>
        <p:spPr>
          <a:xfrm>
            <a:off x="7549872" y="5277326"/>
            <a:ext cx="167640" cy="3675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5"/>
              </a:lnSpc>
              <a:buNone/>
            </a:pPr>
            <a:r>
              <a:rPr lang="en-US" sz="23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</a:t>
            </a:r>
            <a:endParaRPr lang="en-US" sz="2316" dirty="0"/>
          </a:p>
        </p:txBody>
      </p:sp>
      <p:sp>
        <p:nvSpPr>
          <p:cNvPr id="26" name="Text 22"/>
          <p:cNvSpPr/>
          <p:nvPr/>
        </p:nvSpPr>
        <p:spPr>
          <a:xfrm>
            <a:off x="8050292" y="5307925"/>
            <a:ext cx="2217420" cy="3062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12"/>
              </a:lnSpc>
              <a:buNone/>
            </a:pPr>
            <a:r>
              <a:rPr lang="en-US" sz="19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Voice Recognition</a:t>
            </a:r>
            <a:endParaRPr lang="en-US" sz="1930" dirty="0"/>
          </a:p>
        </p:txBody>
      </p:sp>
      <p:sp>
        <p:nvSpPr>
          <p:cNvPr id="27" name="Text 23"/>
          <p:cNvSpPr/>
          <p:nvPr/>
        </p:nvSpPr>
        <p:spPr>
          <a:xfrm>
            <a:off x="8050292" y="5810131"/>
            <a:ext cx="3921323" cy="15686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70"/>
              </a:lnSpc>
              <a:buNone/>
            </a:pPr>
            <a:r>
              <a:rPr lang="en-US" sz="15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Voice Recognition, a cutting-edge technology at the heart of our app, enables users to effortlessly input expenses using voice commands, enhancing user convenience and minimizing manual data entry errors.</a:t>
            </a:r>
            <a:endParaRPr lang="en-US" sz="154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19004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A1A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Technologies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328755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Utilizing a powerful blend of HTML, CSS, JavaScript, PHP, and MySQL technologies, our web-based project offers a seamless and interactive financial management experience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190982"/>
            <a:ext cx="65913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A4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Software Requirements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2329696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Web Browsers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Compatible with major web browsers like Chrome, Firefox, and Edge.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277391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Operating System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Works on Windows, macOS, and Linux.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3218140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Development Tools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Uses standard coding tools, including text editors, Git for version control, and phpMyAdmin for database management.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01776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Web Server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Hosted on servers like Apache or Nginx.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4461986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Server-Side Language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Powered by PHP.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393394" y="490620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Database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Utilizes MySQL for data storage.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393394" y="535043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Front-End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Implements HTML, CSS, and JavaScript (e.g., Bootstrap, jQuery) for the user interface.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393394" y="579465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Voice Recognition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Incorporates voice recognition libraries or APIs.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2393394" y="6238875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Web Hosting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Can be deployed on various hosting services like AWS or Heroku.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2393394" y="668309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Communication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Uses standard web communication protocols (e.g., HTTP, WebSocket).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81296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D1A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Client Devices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295167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Personal Computers (PCs) and Laptops: 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339590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Operating System: Windows 10 or macOS 10.15 and above 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384012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RAM: Minimum 4GB RAM 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284345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Storage: Sufficient free storage for browser cache and local data storage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472856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Mobile Devices (Smartphones and Tablets):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748915" y="5172789"/>
            <a:ext cx="984349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Operating System: Android 8.0 and above, iOS 12 and above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748915" y="5617012"/>
            <a:ext cx="984349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RAM: Minimum 2GB RAM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748915" y="6061234"/>
            <a:ext cx="984349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Storage: Adequate free storage for app installation and local data storage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3367683"/>
            <a:ext cx="56235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D8AFF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Internet Connection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stable and active internet connection is required for accessing the web-based Expense Sharing App. 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126927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Server Infrastructure (for hosting the app)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296001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Server Machines or Virtual Servers: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356532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CPU: Dual-core or higher 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009549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RAM: Minimum 8GB RAM 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45377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Storage: As per application data and database requirements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4897993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Operating System Compatibility: Our Expense Sharing App is designed to be versatile and accessible. It supports multiple operating systems, including: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393394" y="585870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Windows 7 or later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393394" y="630293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macOS 10.15 (Catalina) or later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393394" y="674715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Linux distributions (e.g., Ubuntu 20.04 LTS)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1256</Words>
  <Application>Microsoft Office PowerPoint</Application>
  <PresentationFormat>Custom</PresentationFormat>
  <Paragraphs>183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Heebo</vt:lpstr>
      <vt:lpstr>Montserrat</vt:lpstr>
      <vt:lpstr>Söhne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Anmol Goyal</cp:lastModifiedBy>
  <cp:revision>40</cp:revision>
  <dcterms:created xsi:type="dcterms:W3CDTF">2023-09-24T18:06:58Z</dcterms:created>
  <dcterms:modified xsi:type="dcterms:W3CDTF">2024-01-26T11:56:40Z</dcterms:modified>
</cp:coreProperties>
</file>